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db23a449a8a410a" /><Relationship Type="http://schemas.openxmlformats.org/officeDocument/2006/relationships/extended-properties" Target="/docProps/app.xml" Id="R391edd7dc3324d30" /><Relationship Type="http://schemas.openxmlformats.org/officeDocument/2006/relationships/officeDocument" Target="/ppt/presentation.xml" Id="R19cfbf8250b241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d9f3f29cc34d4b"/>
  </p:sldMasterIdLst>
  <p:notesMasterIdLst>
    <p:notesMasterId xmlns:r="http://schemas.openxmlformats.org/officeDocument/2006/relationships" r:id="R93dbfbd787524d25"/>
  </p:notesMasterIdLst>
  <p:sldIdLst>
    <p:sldId xmlns:r="http://schemas.openxmlformats.org/officeDocument/2006/relationships" id="256" r:id="R10cc4f19a1df4b19"/>
    <p:sldId xmlns:r="http://schemas.openxmlformats.org/officeDocument/2006/relationships" id="257" r:id="R8f8aee300d494a19"/>
    <p:sldId xmlns:r="http://schemas.openxmlformats.org/officeDocument/2006/relationships" id="258" r:id="Rb4c4c35a8ce543ee"/>
    <p:sldId xmlns:r="http://schemas.openxmlformats.org/officeDocument/2006/relationships" id="259" r:id="R8a404b7852f14cc1"/>
    <p:sldId xmlns:r="http://schemas.openxmlformats.org/officeDocument/2006/relationships" id="260" r:id="R60ecb3d692cd4a1c"/>
    <p:sldId xmlns:r="http://schemas.openxmlformats.org/officeDocument/2006/relationships" id="261" r:id="R34b41d91d7b14801"/>
    <p:sldId xmlns:r="http://schemas.openxmlformats.org/officeDocument/2006/relationships" id="262" r:id="Rc2fc5c3c507f4fd5"/>
    <p:sldId xmlns:r="http://schemas.openxmlformats.org/officeDocument/2006/relationships" id="263" r:id="R61d16c82cbd144e3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2f134e2917d448ef" /><Relationship Type="http://schemas.openxmlformats.org/officeDocument/2006/relationships/slideMaster" Target="/ppt/slideMasters/slideMaster1.xml" Id="Rb2d9f3f29cc34d4b" /><Relationship Type="http://schemas.openxmlformats.org/officeDocument/2006/relationships/notesMaster" Target="/ppt/notesMasters/notesMaster1.xml" Id="R93dbfbd787524d25" /><Relationship Type="http://schemas.openxmlformats.org/officeDocument/2006/relationships/presProps" Target="/ppt/presProps.xml" Id="Rb92acda76b914e04" /><Relationship Type="http://schemas.openxmlformats.org/officeDocument/2006/relationships/tableStyles" Target="/ppt/tableStyles.xml" Id="Rdc0aa51625e14b90" /><Relationship Type="http://schemas.openxmlformats.org/officeDocument/2006/relationships/slide" Target="/ppt/slides/slide1.xml" Id="R10cc4f19a1df4b19" /><Relationship Type="http://schemas.openxmlformats.org/officeDocument/2006/relationships/slide" Target="/ppt/slides/slide2.xml" Id="R8f8aee300d494a19" /><Relationship Type="http://schemas.openxmlformats.org/officeDocument/2006/relationships/slide" Target="/ppt/slides/slide3.xml" Id="Rb4c4c35a8ce543ee" /><Relationship Type="http://schemas.openxmlformats.org/officeDocument/2006/relationships/slide" Target="/ppt/slides/slide4.xml" Id="R8a404b7852f14cc1" /><Relationship Type="http://schemas.openxmlformats.org/officeDocument/2006/relationships/slide" Target="/ppt/slides/slide5.xml" Id="R60ecb3d692cd4a1c" /><Relationship Type="http://schemas.openxmlformats.org/officeDocument/2006/relationships/slide" Target="/ppt/slides/slide6.xml" Id="R34b41d91d7b14801" /><Relationship Type="http://schemas.openxmlformats.org/officeDocument/2006/relationships/slide" Target="/ppt/slides/slide7.xml" Id="Rc2fc5c3c507f4fd5" /><Relationship Type="http://schemas.openxmlformats.org/officeDocument/2006/relationships/slide" Target="/ppt/slides/slide8.xml" Id="R61d16c82cbd144e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fe6fb18a4ea9474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06f3d19245f84857" /><Relationship Type="http://schemas.openxmlformats.org/officeDocument/2006/relationships/notesMaster" Target="/ppt/notesMasters/notesMaster1.xml" Id="R0096db12cb8d4de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db2234037514075" /><Relationship Type="http://schemas.openxmlformats.org/officeDocument/2006/relationships/notesMaster" Target="/ppt/notesMasters/notesMaster1.xml" Id="R4812b0cd8e3e47c3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621c164e0b04f65" /><Relationship Type="http://schemas.openxmlformats.org/officeDocument/2006/relationships/notesMaster" Target="/ppt/notesMasters/notesMaster1.xml" Id="Ra93c5b624d64489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d6c2db41794d463a" /><Relationship Type="http://schemas.openxmlformats.org/officeDocument/2006/relationships/notesMaster" Target="/ppt/notesMasters/notesMaster1.xml" Id="R68ccf8774cc54bd7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61b555d992124d38" /><Relationship Type="http://schemas.openxmlformats.org/officeDocument/2006/relationships/notesMaster" Target="/ppt/notesMasters/notesMaster1.xml" Id="Rb382c95385084948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36a32e39d3604993" /><Relationship Type="http://schemas.openxmlformats.org/officeDocument/2006/relationships/notesMaster" Target="/ppt/notesMasters/notesMaster1.xml" Id="Rcca632f01f484c84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952c0231b64942b8" /><Relationship Type="http://schemas.openxmlformats.org/officeDocument/2006/relationships/notesMaster" Target="/ppt/notesMasters/notesMaster1.xml" Id="R9ad3e1a7f462497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7c9e833a0a5e419a" /><Relationship Type="http://schemas.openxmlformats.org/officeDocument/2006/relationships/notesMaster" Target="/ppt/notesMasters/notesMaster1.xml" Id="Rd5b1f7ed1d904c0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Site asset: Mayon reference image. Teaching framing: https://mayonrajan.com/methods/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Sources: https://mayonrajan.com/methods/ ; https://volcano.si.edu/volcano.cfm?vn=273030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Sources: https://mayonrajan.com/teachers/ ; https://mayonrajan.com/learn/virtual-field-trip/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Sources: https://volcano.si.edu/volcano.cfm?vn=273030 ; https://mayonrajan.com/methods/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Sources: https://mayonrajan.com/learn/mayon-1814-cagsawa/ ; https://mayonrajan.com/learn/mayon-2018-eruption/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Sources: https://volcanohazardmaps.org/map/?id=1047 ; https://mayonrajan.com/learn/mayon-hazards-explained/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Sources: https://mayonrajan.com/methods/ ; https://www.usgs.gov/volcano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[Sources]</a:t>
            </a:r>
          </a:p>
          <a:p xmlns:a="http://schemas.openxmlformats.org/drawingml/2006/main">
            <a:r>
              <a:t>Sources: https://mayonrajan.com/teachers/ ; https://mayonrajan.com/methods/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d8c1ae6cc74df3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2446a1c81ccd415b" /><Relationship Type="http://schemas.openxmlformats.org/officeDocument/2006/relationships/slideLayout" Target="/ppt/slideLayouts/slideLayout1.xml" Id="Rc26b189b27b3488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6b189b27b3488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d04878ae64d86" /><Relationship Type="http://schemas.openxmlformats.org/officeDocument/2006/relationships/image" Target="/ppt/media/image.jpeg" Id="R2bfc4a00a133480f" /><Relationship Type="http://schemas.openxmlformats.org/officeDocument/2006/relationships/notesSlide" Target="/ppt/notesSlides/notesSlide1.xml" Id="R1a1a1b4e9eab48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20bff6a8640ec" /><Relationship Type="http://schemas.openxmlformats.org/officeDocument/2006/relationships/notesSlide" Target="/ppt/notesSlides/notesSlide2.xml" Id="Rceab845ee33647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1db5e47654f07" /><Relationship Type="http://schemas.openxmlformats.org/officeDocument/2006/relationships/notesSlide" Target="/ppt/notesSlides/notesSlide3.xml" Id="Rb46d53bbd03341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795cb3015434d" /><Relationship Type="http://schemas.openxmlformats.org/officeDocument/2006/relationships/notesSlide" Target="/ppt/notesSlides/notesSlide4.xml" Id="R4bae37ba9ca64a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5c2bf93334ca6" /><Relationship Type="http://schemas.openxmlformats.org/officeDocument/2006/relationships/notesSlide" Target="/ppt/notesSlides/notesSlide5.xml" Id="R294e57e71bbb4c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bab7628274fa6" /><Relationship Type="http://schemas.openxmlformats.org/officeDocument/2006/relationships/notesSlide" Target="/ppt/notesSlides/notesSlide6.xml" Id="Rdc25bb4e00a34d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8f02e30ea4045" /><Relationship Type="http://schemas.openxmlformats.org/officeDocument/2006/relationships/notesSlide" Target="/ppt/notesSlides/notesSlide7.xml" Id="Rbdf8fcb1887e4537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111fe93f84f40" /><Relationship Type="http://schemas.openxmlformats.org/officeDocument/2006/relationships/notesSlide" Target="/ppt/notesSlides/notesSlide8.xml" Id="R8bc6e11af5ab49fd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A0D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pic>
        <p:nvPicPr>
          <p:cNvPr id="8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bfc4a00a133480f"/>
          <a:srcRect xmlns:a="http://schemas.openxmlformats.org/drawingml/2006/main" l="23253" t="0" r="23253" b="0"/>
          <a:stretch xmlns:a="http://schemas.openxmlformats.org/drawingml/2006/main">
            <a:fillRect l="0" t="0" r="0" b="0"/>
          </a:stretch>
        </p:blipFill>
        <p:spPr>
          <a:xfrm xmlns:a="http://schemas.openxmlformats.org/drawingml/2006/main">
            <a:off x="6667500" y="0"/>
            <a:ext cx="5524500" cy="6858000"/>
          </a:xfrm>
          <a:prstGeom xmlns:a="http://schemas.openxmlformats.org/drawingml/2006/main" prst="rect">
            <a:avLst/>
          </a:prstGeom>
        </p:spPr>
      </p:pic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4A6E81F-38A1-49D5-A6C9-9959F7CBC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6858000" cy="6858000"/>
          </a:xfrm>
          <a:prstGeom xmlns:a="http://schemas.openxmlformats.org/drawingml/2006/main" prst="roundRect">
            <a:avLst>
              <a:gd name="adj" fmla="val 0"/>
            </a:avLst>
          </a:prstGeom>
          <a:solidFill xmlns:a="http://schemas.openxmlformats.org/drawingml/2006/main">
            <a:srgbClr val="0A0D14"/>
          </a:solidFill>
          <a:ln xmlns:a="http://schemas.openxmlformats.org/drawingml/2006/main" w="0">
            <a:solidFill>
              <a:srgbClr val="0A0D1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CFDDFF3-15CB-4E28-B344-91CD9D70D1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10300" y="0"/>
            <a:ext cx="1047750" cy="6858000"/>
          </a:xfrm>
          <a:prstGeom xmlns:a="http://schemas.openxmlformats.org/drawingml/2006/main" prst="roundRect">
            <a:avLst>
              <a:gd name="adj" fmla="val 0"/>
            </a:avLst>
          </a:prstGeom>
          <a:solidFill xmlns:a="http://schemas.openxmlformats.org/drawingml/2006/main">
            <a:srgbClr val="0A0D14"/>
          </a:solidFill>
          <a:ln xmlns:a="http://schemas.openxmlformats.org/drawingml/2006/main" w="0">
            <a:solidFill>
              <a:srgbClr val="0A0D14"/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C3EC692-5770-4F03-AFE4-1C91BC89E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819150"/>
            <a:ext cx="5143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20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MAYON VIRTUAL FIELD TRIP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4288086-C1FF-4802-9537-726F2C4079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428750"/>
            <a:ext cx="5429250" cy="1619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43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43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A 45-minute classroom launch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AA68383-741C-43E0-805D-7B19ABD08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352800"/>
            <a:ext cx="49530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1800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An evidence-led exploration of a living stratovolcano, its people, and the limits of a model.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3F02CEC-FBC7-415D-AE2A-56A791B10E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905500"/>
            <a:ext cx="4953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112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Free educational demonstration - not a live warning or evacuation tool</a:t>
            </a:r>
          </a:p>
        </p:txBody>
      </p:sp>
    </p:spTree>
    <p:extLst>
      <p:ext uri="{BB962C8B-B14F-4D97-AF65-F5344CB8AC3E}">
        <p14:creationId xmlns:p14="http://schemas.microsoft.com/office/powerpoint/2010/main" val="1915226759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A0D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CB47BDF-D016-4E45-8C23-5A1B413228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1950"/>
            <a:ext cx="1524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MAYON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F995CFE-A0D6-4898-BA01-B79B4A5AA8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361950"/>
            <a:ext cx="6667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START WITH A QUESTION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202C036-EDEE-4CED-A46A-0C3B3CDBE3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361950"/>
            <a:ext cx="6286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02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A15BAAC-F833-42D5-ACC5-D5459A4638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667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24038"/>
          </a:solidFill>
          <a:ln xmlns:a="http://schemas.openxmlformats.org/drawingml/2006/main" w="0">
            <a:solidFill>
              <a:srgbClr val="32403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D44A5A5-9E80-4817-9492-41EC597F13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7810500" cy="895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30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330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What can a landscape tell us about a volcano?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7E8B354-EF7B-472E-B554-070E22726C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343150"/>
            <a:ext cx="7905750" cy="6858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00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1800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Today we will separate what we can observe from what we infer - then ask what evidence would strengthen an interpretation.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7D82001-2B42-4CE3-A3D8-D69103A793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38550"/>
            <a:ext cx="4953000" cy="17145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17231F"/>
          </a:solidFill>
          <a:ln xmlns:a="http://schemas.openxmlformats.org/drawingml/2006/main" w="0">
            <a:solidFill>
              <a:srgbClr val="17231F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0BDF7BF-3880-4585-98A2-8C0EA3B57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67400" y="3638550"/>
            <a:ext cx="4953000" cy="1714500"/>
          </a:xfrm>
          <a:prstGeom xmlns:a="http://schemas.openxmlformats.org/drawingml/2006/main" prst="roundRect">
            <a:avLst>
              <a:gd name="adj" fmla="val 6667"/>
            </a:avLst>
          </a:prstGeom>
          <a:solidFill xmlns:a="http://schemas.openxmlformats.org/drawingml/2006/main">
            <a:srgbClr val="17231F"/>
          </a:solidFill>
          <a:ln xmlns:a="http://schemas.openxmlformats.org/drawingml/2006/main" w="0">
            <a:solidFill>
              <a:srgbClr val="17231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F8E6A82-E0D8-4CC4-B6E4-C7B9C33D5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3943350"/>
            <a:ext cx="209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20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Observe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16E162B-EE5F-424C-A01D-65341B5374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438650"/>
            <a:ext cx="4000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5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Cone shape, ridges, rivers, settlements, and scale.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A8B4F62-F654-4B93-A1F1-51393DEADB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943350"/>
            <a:ext cx="209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20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Interpret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F30E1DE-E68E-4DEE-81EB-6C0E7C516D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438650"/>
            <a:ext cx="4000500" cy="5334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5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Processes, past events, and underground structures.</a:t>
            </a:r>
          </a:p>
        </p:txBody>
      </p:sp>
    </p:spTree>
    <p:extLst>
      <p:ext uri="{BB962C8B-B14F-4D97-AF65-F5344CB8AC3E}">
        <p14:creationId xmlns:p14="http://schemas.microsoft.com/office/powerpoint/2010/main" val="60847531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A0D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CF4AABE-381B-4489-92FB-4D93EBBF1B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1950"/>
            <a:ext cx="1524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MAYON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BAD3710B-ABF1-4BD3-B2C1-AB25FD0A92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361950"/>
            <a:ext cx="6667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CLASS LAUNCH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8D3EF7A-C275-42D4-AD44-98D4BC6FFC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361950"/>
            <a:ext cx="6286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03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5996D0F-DE87-4F70-BEA4-8D9035544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667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24038"/>
          </a:solidFill>
          <a:ln xmlns:a="http://schemas.openxmlformats.org/drawingml/2006/main" w="0">
            <a:solidFill>
              <a:srgbClr val="32403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E0C0AE1-264B-401A-BD7D-0F6B77860F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85725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00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300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Open the class view. Let students look first.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2B65675-7BE0-43DB-9CB1-8E753F31E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209800"/>
            <a:ext cx="10382250" cy="1009650"/>
          </a:xfrm>
          <a:prstGeom xmlns:a="http://schemas.openxmlformats.org/drawingml/2006/main" prst="roundRect">
            <a:avLst>
              <a:gd name="adj" fmla="val 11321"/>
            </a:avLst>
          </a:prstGeom>
          <a:solidFill xmlns:a="http://schemas.openxmlformats.org/drawingml/2006/main">
            <a:srgbClr val="F3EFE2"/>
          </a:solidFill>
          <a:ln xmlns:a="http://schemas.openxmlformats.org/drawingml/2006/main" w="0">
            <a:solidFill>
              <a:srgbClr val="F3EFE2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5F9EEEA-165B-497C-91E2-476293912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533650"/>
            <a:ext cx="9715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250" b="1">
                <a:solidFill>
                  <a:srgbClr val="0A0D14"/>
                </a:solidFill>
                <a:latin typeface="Helvetica Neue"/>
                <a:ea typeface="Helvetica Neue"/>
                <a:cs typeface="Helvetica Neue"/>
              </a:defRPr>
            </a:pPr>
            <a:r>
              <a:rPr sz="2250" b="1">
                <a:solidFill>
                  <a:srgbClr val="0A0D14"/>
                </a:solidFill>
                <a:latin typeface="Helvetica Neue"/>
                <a:ea typeface="Helvetica Neue"/>
                <a:cs typeface="Helvetica Neue"/>
              </a:rPr>
              <a:t>mayonrajan.com/?story=1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4B54E4E-6E92-4622-9245-D33D8C384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867150"/>
            <a:ext cx="8572500" cy="619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187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Ask learners to record one feature they can see directly and one process they think the feature suggests.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5BD5718-558F-4417-A602-5943FF95CA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933950"/>
            <a:ext cx="904875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6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Teacher move: do not correct immediately. Ask: “What would count as evidence?”</a:t>
            </a:r>
          </a:p>
        </p:txBody>
      </p:sp>
    </p:spTree>
    <p:extLst>
      <p:ext uri="{BB962C8B-B14F-4D97-AF65-F5344CB8AC3E}">
        <p14:creationId xmlns:p14="http://schemas.microsoft.com/office/powerpoint/2010/main" val="339367115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A0D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7D85CBE-A37A-4A30-A950-0D3C32B096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1950"/>
            <a:ext cx="1524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MAYON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77FD6EE-CCC1-4B5D-BECD-7292B8639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361950"/>
            <a:ext cx="6667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STORY STOP 1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072E9D3-B35F-4AB0-BF8A-AD3D2FC25F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361950"/>
            <a:ext cx="6286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04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3B94B1A-F7FD-421B-9015-AABC4EA77D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667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24038"/>
          </a:solidFill>
          <a:ln xmlns:a="http://schemas.openxmlformats.org/drawingml/2006/main" w="0">
            <a:solidFill>
              <a:srgbClr val="32403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AC71916-22D8-4CB6-8135-B963460874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76200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31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The cone is built in layers.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84D2644-A94F-450D-81E5-1B201C39B7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095500"/>
            <a:ext cx="7429500" cy="8763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187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Repeated eruptions add lava and ash around a persistent summit vent. The model makes that long process visible at true scale.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2A34376-562A-4BFE-B36E-5361CD4750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57600"/>
            <a:ext cx="3095625" cy="1333500"/>
          </a:xfrm>
          <a:prstGeom xmlns:a="http://schemas.openxmlformats.org/drawingml/2006/main" prst="roundRect">
            <a:avLst>
              <a:gd name="adj" fmla="val 8571"/>
            </a:avLst>
          </a:prstGeom>
          <a:solidFill xmlns:a="http://schemas.openxmlformats.org/drawingml/2006/main">
            <a:srgbClr val="17231F"/>
          </a:solidFill>
          <a:ln xmlns:a="http://schemas.openxmlformats.org/drawingml/2006/main" w="0">
            <a:solidFill>
              <a:srgbClr val="17231F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B58087A-6580-48DE-8586-F0CA9CB897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00500" y="3657600"/>
            <a:ext cx="3095625" cy="1333500"/>
          </a:xfrm>
          <a:prstGeom xmlns:a="http://schemas.openxmlformats.org/drawingml/2006/main" prst="roundRect">
            <a:avLst>
              <a:gd name="adj" fmla="val 8571"/>
            </a:avLst>
          </a:prstGeom>
          <a:solidFill xmlns:a="http://schemas.openxmlformats.org/drawingml/2006/main">
            <a:srgbClr val="17231F"/>
          </a:solidFill>
          <a:ln xmlns:a="http://schemas.openxmlformats.org/drawingml/2006/main" w="0">
            <a:solidFill>
              <a:srgbClr val="17231F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FFE5F45-A7B5-4E66-AF87-69798F3C4F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91400" y="3657600"/>
            <a:ext cx="3095625" cy="1333500"/>
          </a:xfrm>
          <a:prstGeom xmlns:a="http://schemas.openxmlformats.org/drawingml/2006/main" prst="roundRect">
            <a:avLst>
              <a:gd name="adj" fmla="val 8571"/>
            </a:avLst>
          </a:prstGeom>
          <a:solidFill xmlns:a="http://schemas.openxmlformats.org/drawingml/2006/main">
            <a:srgbClr val="17231F"/>
          </a:solidFill>
          <a:ln xmlns:a="http://schemas.openxmlformats.org/drawingml/2006/main" w="0">
            <a:solidFill>
              <a:srgbClr val="17231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8BB702A-AF79-42C6-B5D2-75C3BAEBB0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924300"/>
            <a:ext cx="1809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1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LOOK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1C2CBA8-8F62-4139-B12C-973CC6A69F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305300"/>
            <a:ext cx="238125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5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Summit, slopes, and ravines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F581029-AEE4-4315-8ADA-95E4F51CF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3924300"/>
            <a:ext cx="1809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1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ASK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5089BF9-7969-469E-A8C4-4CC17E971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48150" y="4305300"/>
            <a:ext cx="2381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5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What would repeated deposits leave behind?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5AD32AB-9199-4BF3-943F-46DAE29A69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3924300"/>
            <a:ext cx="1809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1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WRITE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803DCDE-C9D2-4E18-996E-6A30B618A6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4305300"/>
            <a:ext cx="238125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5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One observation + one inference</a:t>
            </a:r>
          </a:p>
        </p:txBody>
      </p:sp>
    </p:spTree>
    <p:extLst>
      <p:ext uri="{BB962C8B-B14F-4D97-AF65-F5344CB8AC3E}">
        <p14:creationId xmlns:p14="http://schemas.microsoft.com/office/powerpoint/2010/main" val="2050002394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A0D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3E762B1-74DB-4CB8-A017-70AB8BF6EB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1950"/>
            <a:ext cx="1524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MAYON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4B7BFE6-5B5D-4F10-90E3-400729CE70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361950"/>
            <a:ext cx="6667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STORY STOPS 2-4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636066B-C6FF-4969-ACC0-21E16FE86A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361950"/>
            <a:ext cx="6286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05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BA29DE5-C882-4334-A113-84381761FD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667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24038"/>
          </a:solidFill>
          <a:ln xmlns:a="http://schemas.openxmlformats.org/drawingml/2006/main" w="0">
            <a:solidFill>
              <a:srgbClr val="32403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696C754A-FA21-47F9-A71F-15E21EF3D2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85725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31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History, process, and place all matter.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6A093D2-DF2B-45BE-A6D9-F01E404DC0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476500"/>
            <a:ext cx="3181350" cy="2333625"/>
          </a:xfrm>
          <a:prstGeom xmlns:a="http://schemas.openxmlformats.org/drawingml/2006/main" prst="roundRect">
            <a:avLst>
              <a:gd name="adj" fmla="val 4898"/>
            </a:avLst>
          </a:prstGeom>
          <a:solidFill xmlns:a="http://schemas.openxmlformats.org/drawingml/2006/main">
            <a:srgbClr val="17231F"/>
          </a:solidFill>
          <a:ln xmlns:a="http://schemas.openxmlformats.org/drawingml/2006/main" w="0">
            <a:solidFill>
              <a:srgbClr val="1723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4D81A34-3ECC-4FF9-9B11-FD5C0A3D23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800350"/>
            <a:ext cx="257175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87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1814 · Cagsawa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68D5041-C344-4D3B-9F7D-4614E5B297D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562350"/>
            <a:ext cx="25908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50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Separate surviving evidence, historical accounts, and reconstruction.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20D7AA7-A26F-4CCB-B536-1F66DD157B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33850" y="2476500"/>
            <a:ext cx="3181350" cy="2333625"/>
          </a:xfrm>
          <a:prstGeom xmlns:a="http://schemas.openxmlformats.org/drawingml/2006/main" prst="roundRect">
            <a:avLst>
              <a:gd name="adj" fmla="val 4898"/>
            </a:avLst>
          </a:prstGeom>
          <a:solidFill xmlns:a="http://schemas.openxmlformats.org/drawingml/2006/main">
            <a:srgbClr val="17231F"/>
          </a:solidFill>
          <a:ln xmlns:a="http://schemas.openxmlformats.org/drawingml/2006/main" w="0">
            <a:solidFill>
              <a:srgbClr val="17231F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6A76FC7-0DE0-4A92-A161-0D5320E189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2800350"/>
            <a:ext cx="257175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87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2018 · south flank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ACAF3C1-B85F-4153-B70E-207943346B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81500" y="3562350"/>
            <a:ext cx="25908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50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Discuss vent position, slope, topography, and what is simplified.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336EF4B-90D3-4E2C-A8F8-35EFD2A687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58100" y="2476500"/>
            <a:ext cx="3181350" cy="2333625"/>
          </a:xfrm>
          <a:prstGeom xmlns:a="http://schemas.openxmlformats.org/drawingml/2006/main" prst="roundRect">
            <a:avLst>
              <a:gd name="adj" fmla="val 4898"/>
            </a:avLst>
          </a:prstGeom>
          <a:solidFill xmlns:a="http://schemas.openxmlformats.org/drawingml/2006/main">
            <a:srgbClr val="17231F"/>
          </a:solidFill>
          <a:ln xmlns:a="http://schemas.openxmlformats.org/drawingml/2006/main" w="0">
            <a:solidFill>
              <a:srgbClr val="17231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F488BD4-04C9-40DD-A390-830AE70EFD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2800350"/>
            <a:ext cx="257175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87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Daraga · long view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4FDF6BE-63B2-407D-93EC-2C8CE88F68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05750" y="3562350"/>
            <a:ext cx="259080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50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Consider heritage, livelihood, memory, and uncertainty.</a:t>
            </a:r>
          </a:p>
        </p:txBody>
      </p:sp>
    </p:spTree>
    <p:extLst>
      <p:ext uri="{BB962C8B-B14F-4D97-AF65-F5344CB8AC3E}">
        <p14:creationId xmlns:p14="http://schemas.microsoft.com/office/powerpoint/2010/main" val="1624320284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A0D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4D27E68-50C5-430A-80E7-CD2C96A636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1950"/>
            <a:ext cx="1524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MAYON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D3FD85E-DCBF-46F8-ACBB-5DBF8BCA15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361950"/>
            <a:ext cx="6667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HAZARD LITERACY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D7D9435-BFE4-4AA6-A57C-8A5F552D7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361950"/>
            <a:ext cx="6286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06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58E3816-A7F9-496B-91FC-5D831335F7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667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24038"/>
          </a:solidFill>
          <a:ln xmlns:a="http://schemas.openxmlformats.org/drawingml/2006/main" w="0">
            <a:solidFill>
              <a:srgbClr val="32403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6137CD9-BDED-4DBC-8833-2B1CC2BCD4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74295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31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A scenario is not a forecast.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445714F-F343-4A98-AB63-0F134BF2B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076450"/>
            <a:ext cx="819150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187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Use the hazard controls to compare processes. Never treat the overlays as an alert, a route prediction, or evacuation advice.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883D143-2674-4977-907D-83D50D2919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467100"/>
            <a:ext cx="2095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7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PDC / uson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58A4A68-EE54-43B6-88CA-03C022749B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346710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42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terrain + eruption conditions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4D5C653-7E08-48BD-9524-456901BCA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00725" y="3467100"/>
            <a:ext cx="2095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7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Lava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699D637-CCD7-4854-A7B5-8BC577B111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91475" y="346710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42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vent + slope + topography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BC9EA6B-8566-4AC8-A2FF-4ECBE03693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495800"/>
            <a:ext cx="2095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7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Lahar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32C9E0C-C6EE-4F96-959D-E7C339E01B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00350" y="449580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42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rainfall + loose debris + channels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AF0A317-4E2F-411C-9FD9-7DA9217BA2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00725" y="4495800"/>
            <a:ext cx="2095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7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Ash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7544CF5-8878-47C2-A495-D4EA6A2846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91475" y="4495800"/>
            <a:ext cx="2476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142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wind + changing eruption conditions</a:t>
            </a:r>
          </a:p>
        </p:txBody>
      </p:sp>
    </p:spTree>
    <p:extLst>
      <p:ext uri="{BB962C8B-B14F-4D97-AF65-F5344CB8AC3E}">
        <p14:creationId xmlns:p14="http://schemas.microsoft.com/office/powerpoint/2010/main" val="781690728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A0D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258B78A-A02F-43B4-B906-0A2DF86CD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1950"/>
            <a:ext cx="1524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MAYON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5D14509-DDFB-4012-9B4E-ED31FE3A35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361950"/>
            <a:ext cx="6667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EXIT TICKET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3EF1043B-A0A2-4557-AF7E-C4C9B0AD4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361950"/>
            <a:ext cx="6286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07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1DB017F-A638-4FF4-BAE7-31C8F75795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667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24038"/>
          </a:solidFill>
          <a:ln xmlns:a="http://schemas.openxmlformats.org/drawingml/2006/main" w="0">
            <a:solidFill>
              <a:srgbClr val="32403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47A0150-0B63-4FE9-84BC-F40FA7AE52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85725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31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Make a claim - then show your evidence.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5E4DF78-9ABD-4739-ABC7-A2ABCA9118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324100"/>
            <a:ext cx="10382250" cy="2095500"/>
          </a:xfrm>
          <a:prstGeom xmlns:a="http://schemas.openxmlformats.org/drawingml/2006/main" prst="roundRect">
            <a:avLst>
              <a:gd name="adj" fmla="val 5455"/>
            </a:avLst>
          </a:prstGeom>
          <a:solidFill xmlns:a="http://schemas.openxmlformats.org/drawingml/2006/main">
            <a:srgbClr val="17231F"/>
          </a:solidFill>
          <a:ln xmlns:a="http://schemas.openxmlformats.org/drawingml/2006/main" w="0">
            <a:solidFill>
              <a:srgbClr val="17231F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379F6FE-5656-4C7D-8EF3-3CC34E771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2686050"/>
            <a:ext cx="95250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2175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“A visually persuasive volcano model is a reliable real-time hazard map.”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28CEFDE-34E4-4405-90C1-F8066F6DD2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486150"/>
            <a:ext cx="885825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157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Agree, disagree, or qualify the claim. Use one observation, one inference, and one source you would check before acting.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FF57331-B18A-4491-8790-059F34A221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105400"/>
            <a:ext cx="9525000" cy="3333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725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The strongest answer draws a clear line between learning and public safety.</a:t>
            </a:r>
          </a:p>
        </p:txBody>
      </p:sp>
    </p:spTree>
    <p:extLst>
      <p:ext uri="{BB962C8B-B14F-4D97-AF65-F5344CB8AC3E}">
        <p14:creationId xmlns:p14="http://schemas.microsoft.com/office/powerpoint/2010/main" val="1259225865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A0D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7D9267A0-67D1-48A3-B616-319B8B768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1950"/>
            <a:ext cx="1524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050" b="1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MAYON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2179CD7D-F45F-4B08-B0D0-41FF06E194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62200" y="361950"/>
            <a:ext cx="66675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NEXT STEP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FD60B94-2276-40ED-9A9D-21A62CBD69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53750" y="361950"/>
            <a:ext cx="62865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900" b="1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08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AF98427-3688-4D48-8F0C-78E6E76476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666750"/>
            <a:ext cx="109728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24038"/>
          </a:solidFill>
          <a:ln xmlns:a="http://schemas.openxmlformats.org/drawingml/2006/main" w="0">
            <a:solidFill>
              <a:srgbClr val="324038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0F5E25B-6D7F-4DB4-8E21-5068172BD8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7810500" cy="571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defRPr>
            </a:pPr>
            <a:r>
              <a:rPr sz="3150" b="0">
                <a:solidFill>
                  <a:srgbClr val="F3EFE2"/>
                </a:solidFill>
                <a:latin typeface="Helvetica Neue"/>
                <a:ea typeface="Helvetica Neue"/>
                <a:cs typeface="Helvetica Neue"/>
              </a:rPr>
              <a:t>Keep the field trip open.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EF78481-E1FD-4CA2-9463-5F73A1666E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095500"/>
            <a:ext cx="8096250" cy="723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defRPr>
            </a:pPr>
            <a:r>
              <a:rPr sz="1875" b="0">
                <a:solidFill>
                  <a:srgbClr val="B8C0B6"/>
                </a:solidFill>
                <a:latin typeface="Helvetica Neue"/>
                <a:ea typeface="Helvetica Neue"/>
                <a:cs typeface="Helvetica Neue"/>
              </a:rPr>
              <a:t>Download the printable guide, share the class link, and use the source registry whenever a student asks “how do we know?”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6E286CB-8B79-456B-BC16-CCAF1E1371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733800"/>
            <a:ext cx="4857750" cy="1104900"/>
          </a:xfrm>
          <a:prstGeom xmlns:a="http://schemas.openxmlformats.org/drawingml/2006/main" prst="roundRect">
            <a:avLst>
              <a:gd name="adj" fmla="val 10345"/>
            </a:avLst>
          </a:prstGeom>
          <a:solidFill xmlns:a="http://schemas.openxmlformats.org/drawingml/2006/main">
            <a:srgbClr val="F3EFE2"/>
          </a:solidFill>
          <a:ln xmlns:a="http://schemas.openxmlformats.org/drawingml/2006/main" w="0">
            <a:solidFill>
              <a:srgbClr val="F3EFE2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E3593DE9-D148-4824-B940-3052181A5D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4095750"/>
            <a:ext cx="41910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0A0D14"/>
                </a:solidFill>
                <a:latin typeface="Helvetica Neue"/>
                <a:ea typeface="Helvetica Neue"/>
                <a:cs typeface="Helvetica Neue"/>
              </a:defRPr>
            </a:pPr>
            <a:r>
              <a:rPr sz="1725" b="1">
                <a:solidFill>
                  <a:srgbClr val="0A0D14"/>
                </a:solidFill>
                <a:latin typeface="Helvetica Neue"/>
                <a:ea typeface="Helvetica Neue"/>
                <a:cs typeface="Helvetica Neue"/>
              </a:rPr>
              <a:t>mayonrajan.com/teachers/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D5A7822-D94B-4F8E-8DBA-27C404B437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334000"/>
            <a:ext cx="93345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E8B84B"/>
                </a:solidFill>
                <a:latin typeface="Helvetica Neue"/>
                <a:ea typeface="Helvetica Neue"/>
                <a:cs typeface="Helvetica Neue"/>
              </a:defRPr>
            </a:pPr>
            <a:r>
              <a:rPr sz="1425" b="0">
                <a:solidFill>
                  <a:srgbClr val="E8B84B"/>
                </a:solidFill>
                <a:latin typeface="Helvetica Neue"/>
                <a:ea typeface="Helvetica Neue"/>
                <a:cs typeface="Helvetica Neue"/>
              </a:rPr>
              <a:t>Educational visualization only. For current activity and instructions, follow PHIVOLCS and local authorities.</a:t>
            </a:r>
          </a:p>
        </p:txBody>
      </p:sp>
    </p:spTree>
    <p:extLst>
      <p:ext uri="{BB962C8B-B14F-4D97-AF65-F5344CB8AC3E}">
        <p14:creationId xmlns:p14="http://schemas.microsoft.com/office/powerpoint/2010/main" val="1229985113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2026-07-24T11:49:16.5580000Z</dcterms:created>
  <dcterms:modified xsi:type="dcterms:W3CDTF">2026-07-24T11:49:16.5580000Z</dcterms:modified>
</coreProperties>
</file>